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handoutMasterIdLst>
    <p:handoutMasterId r:id="rId21"/>
  </p:handoutMasterIdLst>
  <p:sldIdLst>
    <p:sldId id="408" r:id="rId2"/>
    <p:sldId id="310" r:id="rId3"/>
    <p:sldId id="394" r:id="rId4"/>
    <p:sldId id="395" r:id="rId5"/>
    <p:sldId id="381" r:id="rId6"/>
    <p:sldId id="397" r:id="rId7"/>
    <p:sldId id="396" r:id="rId8"/>
    <p:sldId id="398" r:id="rId9"/>
    <p:sldId id="405" r:id="rId10"/>
    <p:sldId id="399" r:id="rId11"/>
    <p:sldId id="406" r:id="rId12"/>
    <p:sldId id="407" r:id="rId13"/>
    <p:sldId id="401" r:id="rId14"/>
    <p:sldId id="363" r:id="rId15"/>
    <p:sldId id="298" r:id="rId16"/>
    <p:sldId id="411" r:id="rId17"/>
    <p:sldId id="409" r:id="rId18"/>
    <p:sldId id="412" r:id="rId19"/>
  </p:sldIdLst>
  <p:sldSz cx="9144000" cy="6858000" type="screen4x3"/>
  <p:notesSz cx="6858000" cy="99456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21" autoAdjust="0"/>
    <p:restoredTop sz="91577" autoAdjust="0"/>
  </p:normalViewPr>
  <p:slideViewPr>
    <p:cSldViewPr>
      <p:cViewPr>
        <p:scale>
          <a:sx n="70" d="100"/>
          <a:sy n="70" d="100"/>
        </p:scale>
        <p:origin x="-1188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EC4C655-466E-4EBB-9550-646DF0BACDCF}" type="datetimeFigureOut">
              <a:rPr lang="ru-RU"/>
              <a:pPr>
                <a:defRPr/>
              </a:pPr>
              <a:t>01.07.2012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E50EF5E-E5C2-49E8-8F37-7775BBCAC9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31A0A7A-72E1-4DEE-9842-D7C37A6A33D1}" type="datetimeFigureOut">
              <a:rPr lang="ru-RU"/>
              <a:pPr>
                <a:defRPr/>
              </a:pPr>
              <a:t>01.07.2012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611109D-9DB3-4759-BB43-5BDE3E34DB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B05944-ED2E-46D8-91E4-993DF99EA802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899D16-FAE1-4A69-8B86-BB423DC11431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E13ABEE-ADED-456C-A380-C11C5CD7D6C4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B8EDF7-C271-4FA3-A711-7FBEC1316DA9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3C31BF-4AFF-4D59-90DD-5482D4A366D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0FDED75-BEE1-4DF6-87A7-0455AD00C3C4}" type="datetime1">
              <a:rPr lang="ru-RU"/>
              <a:pPr>
                <a:defRPr/>
              </a:pPr>
              <a:t>01.07.2012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ru-RU"/>
              <a:t>Урок  22</a:t>
            </a:r>
          </a:p>
        </p:txBody>
      </p:sp>
      <p:sp>
        <p:nvSpPr>
          <p:cNvPr id="11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C2E7B22-0B0B-48B1-B9CA-C67E266390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3B748-52F6-4C93-A3D9-8FE3FB71BB45}" type="datetime1">
              <a:rPr lang="ru-RU"/>
              <a:pPr>
                <a:defRPr/>
              </a:pPr>
              <a:t>01.07.2012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Урок  22</a:t>
            </a: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A2445-C636-418A-BE0F-5FF931540A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3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1"/>
            <a:ext cx="55626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BAF0C-2847-49E1-B1C4-A45EFB34269B}" type="datetime1">
              <a:rPr lang="ru-RU"/>
              <a:pPr>
                <a:defRPr/>
              </a:pPr>
              <a:t>01.07.2012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Урок  22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765018-FFEB-4244-997B-66E56B5013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FF359-643B-40A3-A43B-14C2EE0A26B6}" type="datetime1">
              <a:rPr lang="ru-RU"/>
              <a:pPr>
                <a:defRPr/>
              </a:pPr>
              <a:t>01.07.2012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Урок  22</a:t>
            </a: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129B0-88F4-4CFD-BA1B-AF35B819C2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3" y="2743203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156F5-939D-4FE6-82AD-21A2AECE0CA7}" type="datetime1">
              <a:rPr lang="ru-RU"/>
              <a:pPr>
                <a:defRPr/>
              </a:pPr>
              <a:t>01.07.2012</a:t>
            </a:fld>
            <a:endParaRPr lang="ru-RU"/>
          </a:p>
        </p:txBody>
      </p:sp>
      <p:sp>
        <p:nvSpPr>
          <p:cNvPr id="8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11BB95C-82D8-4615-8698-6B88EE43F3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Урок  22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23DF25B-DDFD-4CB4-893D-71C659982E2A}" type="datetime1">
              <a:rPr lang="ru-RU"/>
              <a:pPr>
                <a:defRPr/>
              </a:pPr>
              <a:t>01.07.2012</a:t>
            </a:fld>
            <a:endParaRPr lang="ru-RU"/>
          </a:p>
        </p:txBody>
      </p:sp>
      <p:sp>
        <p:nvSpPr>
          <p:cNvPr id="6" name="Номер слайда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E7AB562-559F-4E20-B5C3-12C56F1B40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Урок  22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2"/>
            <a:ext cx="8153400" cy="869951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5CEFABB-4F78-4488-8F65-E7A8D572C092}" type="datetime1">
              <a:rPr lang="ru-RU"/>
              <a:pPr>
                <a:defRPr/>
              </a:pPr>
              <a:t>01.07.2012</a:t>
            </a:fld>
            <a:endParaRPr lang="ru-RU"/>
          </a:p>
        </p:txBody>
      </p:sp>
      <p:sp>
        <p:nvSpPr>
          <p:cNvPr id="8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54FCD78-E133-492C-9D60-C41CF6BDEB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Урок  22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4B5E0-0ADF-427A-8ACA-A131CB205AB5}" type="datetime1">
              <a:rPr lang="ru-RU"/>
              <a:pPr>
                <a:defRPr/>
              </a:pPr>
              <a:t>01.07.2012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Урок  22</a:t>
            </a:r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217B3-0D59-4510-AC0E-FED06126B1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0C307-B395-4EBD-8798-366E24C31F0F}" type="datetime1">
              <a:rPr lang="ru-RU"/>
              <a:pPr>
                <a:defRPr/>
              </a:pPr>
              <a:t>01.07.2012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Урок  22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3176BB4-4718-43E5-A9D1-344DB9DC82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2"/>
            <a:ext cx="8077200" cy="869951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04F50-EABE-4922-A1C3-86E82906445A}" type="datetime1">
              <a:rPr lang="ru-RU"/>
              <a:pPr>
                <a:defRPr/>
              </a:pPr>
              <a:t>01.07.2012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Урок  22</a:t>
            </a: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A98E9-B05B-46BD-AECD-84CAF9299D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0AFCB57-E62E-4AFF-9CA3-DD5F15E052D4}" type="datetime1">
              <a:rPr lang="ru-RU"/>
              <a:pPr>
                <a:defRPr/>
              </a:pPr>
              <a:t>01.07.2012</a:t>
            </a:fld>
            <a:endParaRPr lang="ru-RU"/>
          </a:p>
        </p:txBody>
      </p:sp>
      <p:sp>
        <p:nvSpPr>
          <p:cNvPr id="10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9AC2E7A6-7F2F-453B-9EF0-B7A08EA0CC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Урок  22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B7D7F24-20F5-4FC1-A30E-97FBA7855CA6}" type="datetime1">
              <a:rPr lang="ru-RU"/>
              <a:pPr>
                <a:defRPr/>
              </a:pPr>
              <a:t>01.07.2012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Урок  22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A0B2538-5EEA-4A16-B6F8-7347F886F8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27" r:id="rId2"/>
    <p:sldLayoutId id="2147483732" r:id="rId3"/>
    <p:sldLayoutId id="2147483733" r:id="rId4"/>
    <p:sldLayoutId id="2147483734" r:id="rId5"/>
    <p:sldLayoutId id="2147483728" r:id="rId6"/>
    <p:sldLayoutId id="2147483735" r:id="rId7"/>
    <p:sldLayoutId id="2147483729" r:id="rId8"/>
    <p:sldLayoutId id="2147483736" r:id="rId9"/>
    <p:sldLayoutId id="2147483730" r:id="rId10"/>
    <p:sldLayoutId id="2147483737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C0BEAF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genesis-book.ru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>
          <a:xfrm>
            <a:off x="1619250" y="5516563"/>
            <a:ext cx="7524750" cy="685800"/>
          </a:xfrm>
        </p:spPr>
        <p:txBody>
          <a:bodyPr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 smtClean="0"/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400" b="1" dirty="0" smtClean="0">
                <a:latin typeface="+mj-lt"/>
              </a:rPr>
              <a:t>Презентация  подготовлена  педагогом-психологом  ГОУ ЦО № 771,  г.Москвы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400" b="1" dirty="0" smtClean="0">
                <a:latin typeface="+mj-lt"/>
              </a:rPr>
              <a:t>ДЕТКОВСКОЙ  ОКСАНОЙ  ВЛАДИМИРОВНОЙ</a:t>
            </a:r>
            <a:endParaRPr lang="ru-RU" sz="6400" b="1" dirty="0">
              <a:latin typeface="+mj-lt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spc="150" dirty="0" smtClean="0">
                <a:solidFill>
                  <a:srgbClr val="002060"/>
                </a:solidFill>
                <a:latin typeface="+mn-lt"/>
              </a:rPr>
              <a:t>Профориентационное  занятие</a:t>
            </a:r>
            <a:br>
              <a:rPr lang="ru-RU" b="1" spc="150" dirty="0" smtClean="0">
                <a:solidFill>
                  <a:srgbClr val="002060"/>
                </a:solidFill>
                <a:latin typeface="+mn-lt"/>
              </a:rPr>
            </a:br>
            <a:r>
              <a:rPr lang="ru-RU" b="1" spc="150" dirty="0" smtClean="0">
                <a:solidFill>
                  <a:srgbClr val="002060"/>
                </a:solidFill>
                <a:latin typeface="+mn-lt"/>
              </a:rPr>
              <a:t>по курсу Г.В.Резапкиной</a:t>
            </a:r>
            <a:endParaRPr lang="ru-RU" b="1" spc="15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9220" name="Нижний колонтитул 4"/>
          <p:cNvSpPr>
            <a:spLocks noGrp="1"/>
          </p:cNvSpPr>
          <p:nvPr>
            <p:ph type="ftr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Урок  22</a:t>
            </a:r>
          </a:p>
        </p:txBody>
      </p:sp>
      <p:pic>
        <p:nvPicPr>
          <p:cNvPr id="1026" name="Picture 2" descr="C:\Users\Oxana\Desktop\untitled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419872" y="548680"/>
            <a:ext cx="3600400" cy="346947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1">
                <a:lumMod val="50000"/>
              </a:schemeClr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Нижний колонтитул 1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Урок  22</a:t>
            </a:r>
          </a:p>
        </p:txBody>
      </p:sp>
      <p:sp>
        <p:nvSpPr>
          <p:cNvPr id="18435" name="Прямоугольник 2"/>
          <p:cNvSpPr>
            <a:spLocks noChangeArrowheads="1"/>
          </p:cNvSpPr>
          <p:nvPr/>
        </p:nvSpPr>
        <p:spPr bwMode="auto">
          <a:xfrm>
            <a:off x="250825" y="333375"/>
            <a:ext cx="8893175" cy="593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alibri" pitchFamily="34" charset="0"/>
              </a:rPr>
              <a:t>Подсчитайте сумму баллов отдельно по нечетным и по четным пунктам утверждений. </a:t>
            </a:r>
          </a:p>
          <a:p>
            <a:r>
              <a:rPr lang="ru-RU" sz="2000" b="1">
                <a:latin typeface="Calibri" pitchFamily="34" charset="0"/>
              </a:rPr>
              <a:t>Если первая сумма (Л) больше, чем на 5 </a:t>
            </a:r>
            <a:r>
              <a:rPr lang="ru-RU" sz="2000">
                <a:latin typeface="Calibri" pitchFamily="34" charset="0"/>
              </a:rPr>
              <a:t>превышает вторую (П), вы принадлежите к логическому типу. Ваша сильная сторона – логика. Вы можете стать математиком, преподавателем, программистом, конструктором, инженером. </a:t>
            </a:r>
          </a:p>
          <a:p>
            <a:endParaRPr lang="ru-RU" sz="2000">
              <a:latin typeface="Calibri" pitchFamily="34" charset="0"/>
            </a:endParaRPr>
          </a:p>
          <a:p>
            <a:r>
              <a:rPr lang="ru-RU" sz="2000" b="1">
                <a:latin typeface="Calibri" pitchFamily="34" charset="0"/>
              </a:rPr>
              <a:t>Если вторая сумма (П) больше, чем на 5 </a:t>
            </a:r>
            <a:r>
              <a:rPr lang="ru-RU" sz="2000">
                <a:latin typeface="Calibri" pitchFamily="34" charset="0"/>
              </a:rPr>
              <a:t>превышает первую (Л), вы – человек художественного типа. При наличии специальных способностей можете быть успешны в эстетических видах. </a:t>
            </a:r>
          </a:p>
          <a:p>
            <a:endParaRPr lang="ru-RU" sz="2000">
              <a:latin typeface="Calibri" pitchFamily="34" charset="0"/>
            </a:endParaRPr>
          </a:p>
          <a:p>
            <a:r>
              <a:rPr lang="ru-RU" sz="2000" b="1">
                <a:latin typeface="Calibri" pitchFamily="34" charset="0"/>
              </a:rPr>
              <a:t>Чем больше разница </a:t>
            </a:r>
            <a:r>
              <a:rPr lang="ru-RU" sz="2000">
                <a:latin typeface="Calibri" pitchFamily="34" charset="0"/>
              </a:rPr>
              <a:t>между двумя суммами, </a:t>
            </a:r>
            <a:r>
              <a:rPr lang="ru-RU" sz="2000" b="1">
                <a:latin typeface="Calibri" pitchFamily="34" charset="0"/>
              </a:rPr>
              <a:t>тем сильнее доминирует </a:t>
            </a:r>
            <a:r>
              <a:rPr lang="ru-RU" sz="2000">
                <a:latin typeface="Calibri" pitchFamily="34" charset="0"/>
              </a:rPr>
              <a:t>соответствующее полушарие. </a:t>
            </a:r>
          </a:p>
          <a:p>
            <a:endParaRPr lang="ru-RU" sz="2000">
              <a:latin typeface="Calibri" pitchFamily="34" charset="0"/>
            </a:endParaRPr>
          </a:p>
          <a:p>
            <a:r>
              <a:rPr lang="ru-RU" sz="2000" b="1">
                <a:latin typeface="Calibri" pitchFamily="34" charset="0"/>
              </a:rPr>
              <a:t>Если разница мала,</a:t>
            </a:r>
            <a:r>
              <a:rPr lang="ru-RU" sz="2000">
                <a:latin typeface="Calibri" pitchFamily="34" charset="0"/>
              </a:rPr>
              <a:t> значит, вы в равной степени сочетаете характеристики «мыслителя» и «художника». Умение мыслить образно и логично, анализировать и синтезировать информацию, руководствоваться при принятии решений не только разумом, но и сердцем открывает перед вами широкое поле деятельности.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Урок  22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0" y="1700213"/>
            <a:ext cx="9144000" cy="5302250"/>
          </a:xfrm>
        </p:spPr>
        <p:txBody>
          <a:bodyPr>
            <a:normAutofit fontScale="70000" lnSpcReduction="200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ru-RU" dirty="0" smtClean="0"/>
              <a:t>      </a:t>
            </a:r>
            <a:r>
              <a:rPr lang="ru-RU" b="1" dirty="0" smtClean="0">
                <a:solidFill>
                  <a:srgbClr val="92D050"/>
                </a:solidFill>
              </a:rPr>
              <a:t>Уточнить свою принадлежность к «мыслителям» или «художникам» можно с помощью простого теста: </a:t>
            </a:r>
            <a:r>
              <a:rPr lang="ru-RU" b="1" u="sng" dirty="0" smtClean="0">
                <a:solidFill>
                  <a:srgbClr val="FFC000"/>
                </a:solidFill>
              </a:rPr>
              <a:t>ЗАПИШИТИ НА ПОЛЯХ БУКВУ «Л/П»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dirty="0" smtClean="0"/>
              <a:t>1. Сцепите руки в замок, переплетя пальцы. Большой палец левой или правой руки оказался сверху?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2. Сделайте в листе бумаги отверстие размером с монету и посмотрите сквозь него на какой-нибудь предмет двумя глазами. Закройте поочередно левый и правый глаз. Предмет исчезает из поля зрения, если вы смотрите на него левым или правым глазом?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3. Встаньте в позу Наполеона, скрестив руки на груди. Какая рука оказалась сверху – левая или правая?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4. Похлопайте в ладоши. Какая рука оказалась сверху – левая или правая?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ru-RU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>
                <a:solidFill>
                  <a:srgbClr val="92D050"/>
                </a:solidFill>
              </a:rPr>
              <a:t>Правое полушарие управляет левой частью тела, а левое полушарие – правой. Поэтому активность правой руки и правого глаза означает активность левого полушария, и наоборот – активность левой руки связана с доминированием правого полушария. 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Задание № 2, стр. 83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3600" b="1" dirty="0" smtClean="0"/>
              <a:t>«Ведущее  полушарие»</a:t>
            </a:r>
            <a:endParaRPr lang="ru-RU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Содержимое 3"/>
          <p:cNvSpPr>
            <a:spLocks noGrp="1"/>
          </p:cNvSpPr>
          <p:nvPr>
            <p:ph sz="quarter" idx="1"/>
          </p:nvPr>
        </p:nvSpPr>
        <p:spPr>
          <a:xfrm>
            <a:off x="0" y="1557338"/>
            <a:ext cx="9144000" cy="53006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000" b="1" smtClean="0">
                <a:solidFill>
                  <a:srgbClr val="92D050"/>
                </a:solidFill>
              </a:rPr>
              <a:t>     Прочитайте историю изобретения телеграфа и подумайте, что помогло Морзе сделать его открытие.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smtClean="0"/>
              <a:t>… Художник Сэмюэль Морзе, возвращаясь в 1832 году из очередной поездки в Европу, где было написано большое количество полотен, предвкушал свой триумф на родине, в Америке. В то время морской путь из Европы в Америку занимал более месяца.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smtClean="0"/>
              <a:t>Этого срока хватило, чтобы превратить известного художника в великого изобретателя. Попутчиками Морзе оказались люди, знакомые с опытами Фарадея по «по извлечению искр из магнита». Морзе высказал ключевое предположение, что сочетание искр может быть использовано как код для передачи сообщений по проводам.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smtClean="0"/>
              <a:t>Эта идея захватила его, несмотря на то, что ему были неизвестны даже азы физика: он даже, не знал, как соединяются провода. Но он был убежден, что в основу системы передачи телеграфных символов должны быть положены различные комбинации последовательно передаваемых сигналов.</a:t>
            </a:r>
            <a:endParaRPr lang="ru-RU" sz="2000" b="1" smtClean="0">
              <a:solidFill>
                <a:srgbClr val="92D05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ru-RU" sz="2000" b="1" smtClean="0">
              <a:solidFill>
                <a:srgbClr val="92D050"/>
              </a:solidFill>
            </a:endParaRPr>
          </a:p>
          <a:p>
            <a:pPr eaLnBrk="1" hangingPunct="1"/>
            <a:endParaRPr lang="ru-RU" smtClean="0">
              <a:solidFill>
                <a:srgbClr val="92D050"/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Задание № 3, стр. 84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3600" b="1" dirty="0" smtClean="0"/>
              <a:t>«Круг  чтения»</a:t>
            </a:r>
            <a:endParaRPr lang="ru-RU" b="1" dirty="0"/>
          </a:p>
        </p:txBody>
      </p:sp>
      <p:pic>
        <p:nvPicPr>
          <p:cNvPr id="20484" name="Picture 2" descr="C:\Users\Oxana\Desktop\iCA69ZP6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59563" y="0"/>
            <a:ext cx="1287462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3" descr="C:\Users\Oxana\Desktop\iCAWE6BD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89888" y="0"/>
            <a:ext cx="1154112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Урок  22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Прямоугольник 2"/>
          <p:cNvSpPr>
            <a:spLocks noChangeArrowheads="1"/>
          </p:cNvSpPr>
          <p:nvPr/>
        </p:nvSpPr>
        <p:spPr bwMode="auto">
          <a:xfrm>
            <a:off x="179388" y="0"/>
            <a:ext cx="8964612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alibri" pitchFamily="34" charset="0"/>
              </a:rPr>
              <a:t>Первая демонстрация телеграфа Морзе состоялась в сентябре 1837 года в Нью-Йоркском университете. </a:t>
            </a:r>
          </a:p>
          <a:p>
            <a:endParaRPr lang="ru-RU" sz="2000">
              <a:latin typeface="Calibri" pitchFamily="34" charset="0"/>
            </a:endParaRPr>
          </a:p>
          <a:p>
            <a:r>
              <a:rPr lang="ru-RU" sz="2000">
                <a:latin typeface="Calibri" pitchFamily="34" charset="0"/>
              </a:rPr>
              <a:t>Забросив живопись и перебиваясь случайными заработками, Морзе упорно продолжает заниматься своим изобретением. И только в 1843 году он получает правительственную субсидию и приступает к строительству 40-мильной телеграфной линии Балтимор-Вашингтон. </a:t>
            </a:r>
          </a:p>
          <a:p>
            <a:endParaRPr lang="ru-RU" sz="2000">
              <a:latin typeface="Calibri" pitchFamily="34" charset="0"/>
            </a:endParaRPr>
          </a:p>
          <a:p>
            <a:r>
              <a:rPr lang="ru-RU" sz="2000">
                <a:latin typeface="Calibri" pitchFamily="34" charset="0"/>
              </a:rPr>
              <a:t>Сначала решено было прокладывать провод в глубокую траншею, но это было сложно и дорого. Поэтому Морзе принял решение о замене подземного кабеля воздушной линией, которая оказалась экономичной и надежной. Вместо изоляторов на столбах сверкали бутылки. </a:t>
            </a:r>
          </a:p>
          <a:p>
            <a:endParaRPr lang="ru-RU" sz="2000">
              <a:latin typeface="Calibri" pitchFamily="34" charset="0"/>
            </a:endParaRPr>
          </a:p>
          <a:p>
            <a:r>
              <a:rPr lang="ru-RU" sz="2000">
                <a:latin typeface="Calibri" pitchFamily="34" charset="0"/>
              </a:rPr>
              <a:t>Но еще за семь лет до этого события русский изобретатель Павел Шиллинг добился высочайшей милости на постройку воздушной телеграфной линии между Петербургом и Петергофом. </a:t>
            </a:r>
          </a:p>
          <a:p>
            <a:endParaRPr lang="ru-RU" sz="2000">
              <a:latin typeface="Calibri" pitchFamily="34" charset="0"/>
            </a:endParaRPr>
          </a:p>
          <a:p>
            <a:r>
              <a:rPr lang="ru-RU" sz="2000">
                <a:latin typeface="Calibri" pitchFamily="34" charset="0"/>
              </a:rPr>
              <a:t>К несчастью, через два месяца после начала работ Шиллинг умер. Его правоту подтвердило время. Сейчас поверхность Земли покрывают миллионы километров воздушных телеграфных линий. </a:t>
            </a:r>
          </a:p>
          <a:p>
            <a:endParaRPr lang="ru-RU" sz="2000">
              <a:latin typeface="Calibri" pitchFamily="34" charset="0"/>
            </a:endParaRPr>
          </a:p>
          <a:p>
            <a:pPr algn="r"/>
            <a:r>
              <a:rPr lang="ru-RU" sz="2000">
                <a:latin typeface="Calibri" pitchFamily="34" charset="0"/>
              </a:rPr>
              <a:t>(Речицкий В.И., Профессия – изобретатель).</a:t>
            </a:r>
          </a:p>
        </p:txBody>
      </p:sp>
      <p:pic>
        <p:nvPicPr>
          <p:cNvPr id="21507" name="Picture 2" descr="C:\Users\Oxana\Desktop\iCAVQUN9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5589588"/>
            <a:ext cx="971550" cy="79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Нижний колонтитул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Урок  22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9388" y="0"/>
            <a:ext cx="8964612" cy="990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 smtClean="0"/>
              <a:t>Конспект  урока  № 22 </a:t>
            </a:r>
            <a:br>
              <a:rPr lang="ru-RU" sz="3600" dirty="0" smtClean="0"/>
            </a:br>
            <a:r>
              <a:rPr lang="ru-RU" sz="2700" b="1" dirty="0" smtClean="0">
                <a:solidFill>
                  <a:schemeClr val="accent6">
                    <a:lumMod val="90000"/>
                  </a:schemeClr>
                </a:solidFill>
              </a:rPr>
              <a:t>АРТИСТИЧЕСКИЕ  СПОСОБНОСТИ</a:t>
            </a:r>
            <a:endParaRPr lang="ru-RU" sz="4000" dirty="0">
              <a:solidFill>
                <a:schemeClr val="accent6">
                  <a:lumMod val="9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250825" y="1844675"/>
            <a:ext cx="8893175" cy="5229225"/>
          </a:xfrm>
        </p:spPr>
        <p:txBody>
          <a:bodyPr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800" dirty="0" smtClean="0">
                <a:solidFill>
                  <a:srgbClr val="FFC000"/>
                </a:solidFill>
              </a:rPr>
              <a:t>Люди, обладающие выдающимися способностями, называются одаренными. Однако не всегда одаренный человек может в полной мере использовать эти дары. 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800" dirty="0" smtClean="0">
                <a:solidFill>
                  <a:srgbClr val="92D050"/>
                </a:solidFill>
              </a:rPr>
              <a:t>Если природа щедро наделила человека талантами, это не значит, что он может расслабиться. 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800" dirty="0" smtClean="0">
                <a:solidFill>
                  <a:srgbClr val="FFC000"/>
                </a:solidFill>
              </a:rPr>
              <a:t>Человек, не наделенный от природы такими способностями, способен догнать и обогнать баловня природы благодаря упорным занятиям.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ru-RU" sz="2800" dirty="0" smtClean="0">
              <a:solidFill>
                <a:srgbClr val="FFC000"/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ru-RU" b="1" dirty="0" smtClean="0">
              <a:solidFill>
                <a:srgbClr val="FFC000"/>
              </a:solidFill>
            </a:endParaRP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ru-RU" dirty="0"/>
          </a:p>
        </p:txBody>
      </p:sp>
      <p:sp>
        <p:nvSpPr>
          <p:cNvPr id="22532" name="Нижний колонтитул 6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Урок  22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Урок  22</a:t>
            </a:r>
          </a:p>
        </p:txBody>
      </p:sp>
      <p:sp>
        <p:nvSpPr>
          <p:cNvPr id="23555" name="Содержимое 3"/>
          <p:cNvSpPr>
            <a:spLocks noGrp="1"/>
          </p:cNvSpPr>
          <p:nvPr>
            <p:ph sz="quarter" idx="1"/>
          </p:nvPr>
        </p:nvSpPr>
        <p:spPr>
          <a:xfrm>
            <a:off x="684213" y="333375"/>
            <a:ext cx="8153400" cy="1042988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3200" smtClean="0"/>
              <a:t>Результаты исследований (</a:t>
            </a:r>
            <a:r>
              <a:rPr lang="ru-RU" sz="3200" b="1" u="sng" smtClean="0"/>
              <a:t>пример</a:t>
            </a:r>
            <a:r>
              <a:rPr lang="ru-RU" sz="3200" smtClean="0"/>
              <a:t>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850" y="2349500"/>
          <a:ext cx="8429625" cy="2873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5392"/>
                <a:gridCol w="1860952"/>
                <a:gridCol w="3007963"/>
                <a:gridCol w="2325411"/>
              </a:tblGrid>
              <a:tr h="1043789">
                <a:tc>
                  <a:txBody>
                    <a:bodyPr/>
                    <a:lstStyle/>
                    <a:p>
                      <a:r>
                        <a:rPr lang="ru-RU" dirty="0" smtClean="0"/>
                        <a:t>№  урока,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Номер и </a:t>
                      </a:r>
                    </a:p>
                    <a:p>
                      <a:r>
                        <a:rPr lang="ru-RU" dirty="0" smtClean="0"/>
                        <a:t>название  упражнения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</a:t>
                      </a:r>
                    </a:p>
                    <a:p>
                      <a:r>
                        <a:rPr lang="ru-RU" dirty="0" smtClean="0"/>
                        <a:t>исследований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Примечания</a:t>
                      </a:r>
                      <a:endParaRPr lang="ru-RU" dirty="0"/>
                    </a:p>
                  </a:txBody>
                  <a:tcPr/>
                </a:tc>
              </a:tr>
              <a:tr h="8284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Урок № 22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№ 1:</a:t>
                      </a:r>
                      <a:r>
                        <a:rPr lang="ru-RU" baseline="0" dirty="0" smtClean="0"/>
                        <a:t> «Мыслитель или художник»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None/>
                      </a:pP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ru-RU" b="0" i="1" dirty="0" smtClean="0">
                          <a:solidFill>
                            <a:schemeClr val="bg1">
                              <a:lumMod val="65000"/>
                              <a:lumOff val="35000"/>
                            </a:schemeClr>
                          </a:solidFill>
                        </a:rPr>
                        <a:t>Логический тип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ru-RU" b="0" i="1" dirty="0" smtClean="0">
                          <a:solidFill>
                            <a:schemeClr val="bg1">
                              <a:lumMod val="65000"/>
                              <a:lumOff val="35000"/>
                            </a:schemeClr>
                          </a:solidFill>
                        </a:rPr>
                        <a:t>(Художественный тип)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82841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№ 2:</a:t>
                      </a:r>
                    </a:p>
                    <a:p>
                      <a:r>
                        <a:rPr lang="ru-RU" dirty="0" smtClean="0"/>
                        <a:t>«Ведущее полушарие»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None/>
                      </a:pPr>
                      <a:r>
                        <a:rPr lang="ru-RU" b="0" i="1" dirty="0" smtClean="0">
                          <a:solidFill>
                            <a:schemeClr val="bg1">
                              <a:lumMod val="65000"/>
                              <a:lumOff val="35000"/>
                            </a:schemeClr>
                          </a:solidFill>
                        </a:rPr>
                        <a:t>Доминирует </a:t>
                      </a:r>
                      <a:r>
                        <a:rPr lang="ru-RU" b="0" i="1" baseline="0" dirty="0" smtClean="0">
                          <a:solidFill>
                            <a:schemeClr val="bg1">
                              <a:lumMod val="65000"/>
                              <a:lumOff val="35000"/>
                            </a:schemeClr>
                          </a:solidFill>
                        </a:rPr>
                        <a:t> левое (правое) полушарие</a:t>
                      </a:r>
                      <a:endParaRPr lang="ru-RU" b="0" i="1" dirty="0" smtClean="0">
                        <a:solidFill>
                          <a:schemeClr val="bg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ctr" eaLnBrk="1" hangingPunct="1"/>
            <a:r>
              <a:rPr lang="ru-RU" smtClean="0"/>
              <a:t> </a:t>
            </a:r>
            <a:r>
              <a:rPr lang="ru-RU" smtClean="0">
                <a:solidFill>
                  <a:srgbClr val="FF0000"/>
                </a:solidFill>
              </a:rPr>
              <a:t>ДОМАШНЕЕ   ЗАДАНИЕ</a:t>
            </a:r>
          </a:p>
        </p:txBody>
      </p:sp>
      <p:sp>
        <p:nvSpPr>
          <p:cNvPr id="24579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Урок  22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28625" y="2060575"/>
            <a:ext cx="8715375" cy="3667125"/>
          </a:xfrm>
        </p:spPr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ru-RU" sz="2800" dirty="0" smtClean="0"/>
          </a:p>
          <a:p>
            <a:pPr marL="514350" indent="-514350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AutoNum type="arabicPeriod"/>
              <a:defRPr/>
            </a:pPr>
            <a:r>
              <a:rPr lang="ru-RU" sz="3600" dirty="0" smtClean="0"/>
              <a:t>№ 4, стр. 84 «Мини-сочинение» (напишите о своей творческой удаче). </a:t>
            </a:r>
          </a:p>
          <a:p>
            <a:pPr marL="514350" indent="-514350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AutoNum type="arabicPeriod"/>
              <a:defRPr/>
            </a:pPr>
            <a:r>
              <a:rPr lang="ru-RU" sz="3600" dirty="0" smtClean="0"/>
              <a:t>Выучить  определения из конспекта.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1604963" y="4714875"/>
            <a:ext cx="7315200" cy="685800"/>
          </a:xfrm>
        </p:spPr>
        <p:txBody>
          <a:bodyPr>
            <a:normAutofit fontScale="92500" lnSpcReduction="1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FFFF00"/>
                </a:solidFill>
              </a:rPr>
              <a:t>Всем  спасибо  за  внимание !!!</a:t>
            </a:r>
            <a:endParaRPr lang="ru-RU" sz="4400" b="1" dirty="0">
              <a:solidFill>
                <a:srgbClr val="FFFF00"/>
              </a:solidFill>
            </a:endParaRPr>
          </a:p>
        </p:txBody>
      </p:sp>
      <p:sp>
        <p:nvSpPr>
          <p:cNvPr id="25603" name="Нижний колонтитул 2"/>
          <p:cNvSpPr>
            <a:spLocks noGrp="1"/>
          </p:cNvSpPr>
          <p:nvPr>
            <p:ph type="ftr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Урок  22</a:t>
            </a:r>
          </a:p>
        </p:txBody>
      </p:sp>
      <p:pic>
        <p:nvPicPr>
          <p:cNvPr id="10" name="Рисунок 9" descr="peremenka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60513" y="0"/>
            <a:ext cx="7583487" cy="45688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i="1" u="sng" spc="200" dirty="0" smtClean="0"/>
              <a:t>Литература:</a:t>
            </a:r>
            <a:r>
              <a:rPr lang="ru-RU" sz="3200" spc="200" dirty="0" smtClean="0"/>
              <a:t/>
            </a:r>
            <a:br>
              <a:rPr lang="ru-RU" sz="3200" spc="200" dirty="0" smtClean="0"/>
            </a:br>
            <a:r>
              <a:rPr lang="ru-RU" sz="2800" spc="200" dirty="0" smtClean="0"/>
              <a:t>Г.В.</a:t>
            </a:r>
            <a:r>
              <a:rPr lang="ru-RU" sz="2800" b="1" spc="200" dirty="0" smtClean="0"/>
              <a:t>Резапкина, Психология и выбор профессии</a:t>
            </a:r>
            <a:endParaRPr lang="ru-RU" sz="3200" b="1" spc="200" dirty="0"/>
          </a:p>
        </p:txBody>
      </p:sp>
      <p:sp>
        <p:nvSpPr>
          <p:cNvPr id="26627" name="Содержимое 3"/>
          <p:cNvSpPr>
            <a:spLocks noGrp="1"/>
          </p:cNvSpPr>
          <p:nvPr>
            <p:ph sz="quarter" idx="2"/>
          </p:nvPr>
        </p:nvSpPr>
        <p:spPr>
          <a:xfrm>
            <a:off x="4500563" y="1785938"/>
            <a:ext cx="4243387" cy="4572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Издательство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«ГЕНЕЗИС»</a:t>
            </a:r>
          </a:p>
          <a:p>
            <a:pPr eaLnBrk="1" hangingPunct="1">
              <a:buFont typeface="Wingdings" pitchFamily="2" charset="2"/>
              <a:buNone/>
            </a:pPr>
            <a:endParaRPr lang="en-US" sz="3600" smtClean="0"/>
          </a:p>
          <a:p>
            <a:pPr eaLnBrk="1" hangingPunct="1">
              <a:buFont typeface="Wingdings" pitchFamily="2" charset="2"/>
              <a:buNone/>
            </a:pPr>
            <a:r>
              <a:rPr lang="ru-RU" sz="3600" smtClean="0"/>
              <a:t>(495) 682-60-51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smtClean="0"/>
              <a:t>(495) 682-54-42</a:t>
            </a:r>
            <a:endParaRPr lang="en-US" sz="3600" smtClean="0"/>
          </a:p>
          <a:p>
            <a:pPr eaLnBrk="1" hangingPunct="1">
              <a:buFont typeface="Wingdings" pitchFamily="2" charset="2"/>
              <a:buNone/>
            </a:pPr>
            <a:endParaRPr lang="en-US" sz="3600" smtClean="0">
              <a:hlinkClick r:id="rId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3600" smtClean="0">
                <a:hlinkClick r:id="rId2"/>
              </a:rPr>
              <a:t>www.genesis-book.ru</a:t>
            </a:r>
            <a:r>
              <a:rPr lang="en-US" sz="3600" smtClean="0"/>
              <a:t> </a:t>
            </a:r>
            <a:endParaRPr lang="ru-RU" sz="3200" smtClean="0"/>
          </a:p>
        </p:txBody>
      </p:sp>
      <p:sp>
        <p:nvSpPr>
          <p:cNvPr id="37893" name="Нижний колонтитул 6"/>
          <p:cNvSpPr>
            <a:spLocks noGrp="1"/>
          </p:cNvSpPr>
          <p:nvPr>
            <p:ph type="ftr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Урок 1</a:t>
            </a:r>
          </a:p>
        </p:txBody>
      </p:sp>
      <p:pic>
        <p:nvPicPr>
          <p:cNvPr id="26629" name="Picture 6" descr="C:\Users\Oxana\Desktop\1887705_Psihologiya_i_vybor_professii_programma_predprofilnoj_podgotovki_Uchebno-metodicheskoe_posobi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1844675"/>
            <a:ext cx="2376488" cy="337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2" descr="C:\Documents and Settings\Oxana.HOME-26D7B77438\Рабочий стол\IMG_3693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1908175" y="3213100"/>
            <a:ext cx="2179638" cy="3081338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Подзаголовок 2"/>
          <p:cNvSpPr>
            <a:spLocks noGrp="1"/>
          </p:cNvSpPr>
          <p:nvPr>
            <p:ph type="body" idx="1"/>
          </p:nvPr>
        </p:nvSpPr>
        <p:spPr>
          <a:xfrm>
            <a:off x="539750" y="2924175"/>
            <a:ext cx="8280400" cy="3471863"/>
          </a:xfrm>
        </p:spPr>
        <p:txBody>
          <a:bodyPr>
            <a:normAutofit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ru-RU" dirty="0" smtClean="0"/>
              <a:t>РАЗДЕЛ </a:t>
            </a:r>
            <a:r>
              <a:rPr lang="en-US" dirty="0" smtClean="0"/>
              <a:t> </a:t>
            </a:r>
            <a:r>
              <a:rPr lang="ru-RU" dirty="0" smtClean="0"/>
              <a:t> 3</a:t>
            </a:r>
          </a:p>
          <a:p>
            <a:pPr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ru-RU" dirty="0" smtClean="0"/>
              <a:t>СПОСОБНОСТИ  И  ПРОФЕССИОНАЛЬНАЯ  ПРИГОДНОСТЬ</a:t>
            </a: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ru-RU" u="sng" dirty="0" smtClean="0"/>
              <a:t>Урок № </a:t>
            </a:r>
            <a:r>
              <a:rPr lang="ru-RU" u="sng" dirty="0" smtClean="0">
                <a:latin typeface="Arial" charset="0"/>
              </a:rPr>
              <a:t>22</a:t>
            </a: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ru-RU" u="sng" dirty="0" smtClean="0">
              <a:latin typeface="Arial" charset="0"/>
            </a:endParaRP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ru-RU" sz="3500" b="1" dirty="0" smtClean="0">
                <a:solidFill>
                  <a:srgbClr val="FFC000"/>
                </a:solidFill>
                <a:latin typeface="Arial" charset="0"/>
              </a:rPr>
              <a:t>АРТИСТИЧЕСКИЕ  СПОСОБНОСТИ  </a:t>
            </a: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Психология и выбор профессии</a:t>
            </a:r>
            <a:endParaRPr lang="ru-RU" dirty="0"/>
          </a:p>
        </p:txBody>
      </p:sp>
      <p:sp>
        <p:nvSpPr>
          <p:cNvPr id="10244" name="Нижний колонтитул 3"/>
          <p:cNvSpPr>
            <a:spLocks noGrp="1"/>
          </p:cNvSpPr>
          <p:nvPr>
            <p:ph type="ftr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Урок  22</a:t>
            </a:r>
            <a:endParaRPr lang="ru-RU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Нижний колонтитул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Урок  22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50825" y="476250"/>
            <a:ext cx="8893175" cy="6381750"/>
          </a:xfrm>
        </p:spPr>
        <p:txBody>
          <a:bodyPr>
            <a:normAutofit fontScale="47500" lnSpcReduction="200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sz="4400" dirty="0" smtClean="0"/>
              <a:t>С помощью тестов можно оценить уровень развития некоторых общих способностей. 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sz="4400" dirty="0" smtClean="0"/>
              <a:t>Однако существуют способности, наличие или отсутствие которых может определить только специалист. </a:t>
            </a:r>
            <a:r>
              <a:rPr lang="ru-RU" sz="4400" u="sng" dirty="0" smtClean="0"/>
              <a:t>Это — специальные способности</a:t>
            </a:r>
            <a:r>
              <a:rPr lang="ru-RU" sz="4400" dirty="0" smtClean="0"/>
              <a:t>: </a:t>
            </a:r>
            <a:r>
              <a:rPr lang="ru-RU" sz="4400" b="1" dirty="0" smtClean="0"/>
              <a:t>артистические, литературные, музыкальные, способности к изобразительному искусству. 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ru-RU" sz="4400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sz="5900" dirty="0" smtClean="0"/>
              <a:t>Когда семилетний Моцарт давал концерты во Франкфурте-на-Майне, к нему подошел мальчик.</a:t>
            </a:r>
            <a:br>
              <a:rPr lang="ru-RU" sz="5900" dirty="0" smtClean="0"/>
            </a:br>
            <a:r>
              <a:rPr lang="ru-RU" sz="5900" dirty="0" smtClean="0"/>
              <a:t>— Как замечательно ты играешь! Мне никогда так не научиться.</a:t>
            </a:r>
            <a:br>
              <a:rPr lang="ru-RU" sz="5900" dirty="0" smtClean="0"/>
            </a:br>
            <a:r>
              <a:rPr lang="ru-RU" sz="5900" dirty="0" smtClean="0"/>
              <a:t>— Отчего же? Попробуй, а если не получится, начни писать ноты.</a:t>
            </a:r>
            <a:br>
              <a:rPr lang="ru-RU" sz="5900" dirty="0" smtClean="0"/>
            </a:br>
            <a:r>
              <a:rPr lang="ru-RU" sz="5900" dirty="0" smtClean="0"/>
              <a:t>— Да я пишу… Стихи …</a:t>
            </a:r>
            <a:br>
              <a:rPr lang="ru-RU" sz="5900" dirty="0" smtClean="0"/>
            </a:br>
            <a:r>
              <a:rPr lang="ru-RU" sz="5900" dirty="0" smtClean="0"/>
              <a:t>— Это ведь тоже интересно. Писать хорошие стихи, вероятно, еще труднее, чем сочинять музыку.</a:t>
            </a:r>
            <a:br>
              <a:rPr lang="ru-RU" sz="5900" dirty="0" smtClean="0"/>
            </a:br>
            <a:r>
              <a:rPr lang="ru-RU" sz="5900" dirty="0" smtClean="0"/>
              <a:t>— Отчего же, совсем легко. Ты попробуй …</a:t>
            </a:r>
            <a:br>
              <a:rPr lang="ru-RU" sz="5900" dirty="0" smtClean="0"/>
            </a:br>
            <a:r>
              <a:rPr lang="ru-RU" sz="5900" dirty="0" smtClean="0"/>
              <a:t>Собеседником Моцарта был Гете.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ru-RU" dirty="0"/>
          </a:p>
        </p:txBody>
      </p:sp>
      <p:pic>
        <p:nvPicPr>
          <p:cNvPr id="11268" name="Picture 2" descr="C:\Users\Oxana\Desktop\iCAPTQYN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1628775"/>
            <a:ext cx="93345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3" descr="C:\Users\Oxana\Desktop\iCA863XO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113" y="5516563"/>
            <a:ext cx="971550" cy="1185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2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ctr" eaLnBrk="1" hangingPunct="1"/>
            <a:r>
              <a:rPr lang="ru-RU" sz="2000" b="1" smtClean="0">
                <a:solidFill>
                  <a:srgbClr val="FF0000"/>
                </a:solidFill>
              </a:rPr>
              <a:t>Записать  в  тетрадь  для  конспектов:</a:t>
            </a:r>
            <a:endParaRPr lang="ru-RU" sz="2000" smtClean="0"/>
          </a:p>
        </p:txBody>
      </p:sp>
      <p:sp>
        <p:nvSpPr>
          <p:cNvPr id="12291" name="Нижний колонтитул 1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Урок  22</a:t>
            </a:r>
          </a:p>
        </p:txBody>
      </p:sp>
      <p:sp>
        <p:nvSpPr>
          <p:cNvPr id="12292" name="Содержимое 4"/>
          <p:cNvSpPr>
            <a:spLocks noGrp="1"/>
          </p:cNvSpPr>
          <p:nvPr>
            <p:ph sz="quarter" idx="1"/>
          </p:nvPr>
        </p:nvSpPr>
        <p:spPr>
          <a:xfrm>
            <a:off x="323850" y="1600200"/>
            <a:ext cx="8442325" cy="52578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FFC000"/>
                </a:solidFill>
              </a:rPr>
              <a:t>Люди, обладающие выдающимися способностями, называются одаренными. Однако не всегда одаренный человек может в полной мере использовать эти дары. </a:t>
            </a:r>
          </a:p>
          <a:p>
            <a:pPr eaLnBrk="1" hangingPunct="1"/>
            <a:r>
              <a:rPr lang="ru-RU" smtClean="0">
                <a:solidFill>
                  <a:srgbClr val="92D050"/>
                </a:solidFill>
              </a:rPr>
              <a:t>Если природа щедро наделила человека талантами, это не значит, что он может расслабиться. </a:t>
            </a:r>
          </a:p>
          <a:p>
            <a:pPr eaLnBrk="1" hangingPunct="1"/>
            <a:r>
              <a:rPr lang="ru-RU" smtClean="0">
                <a:solidFill>
                  <a:srgbClr val="FFC000"/>
                </a:solidFill>
              </a:rPr>
              <a:t>Человек, не наделенный от природы такими способностями, способен догнать и обогнать баловня природы благодаря упорным занятиям.</a:t>
            </a:r>
          </a:p>
          <a:p>
            <a:pPr eaLnBrk="1" hangingPunct="1"/>
            <a:endParaRPr lang="ru-RU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Урок  22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4294967295"/>
          </p:nvPr>
        </p:nvSpPr>
        <p:spPr>
          <a:xfrm>
            <a:off x="0" y="333375"/>
            <a:ext cx="8513763" cy="6524625"/>
          </a:xfrm>
        </p:spPr>
        <p:txBody>
          <a:bodyPr>
            <a:normAutofit fontScale="92500" lnSpcReduction="100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sz="3200" dirty="0" smtClean="0"/>
              <a:t>Человек, </a:t>
            </a:r>
            <a:r>
              <a:rPr lang="ru-RU" sz="3200" b="1" dirty="0" smtClean="0"/>
              <a:t>обладающий прекрасными физическими данными</a:t>
            </a:r>
            <a:r>
              <a:rPr lang="ru-RU" sz="3200" dirty="0" smtClean="0"/>
              <a:t>, богатырским здоровьем и молниеносной реакцией, </a:t>
            </a:r>
            <a:r>
              <a:rPr lang="ru-RU" sz="3200" u="sng" dirty="0" smtClean="0"/>
              <a:t>может проиграть слабому</a:t>
            </a:r>
            <a:r>
              <a:rPr lang="ru-RU" sz="3200" dirty="0" smtClean="0"/>
              <a:t> сопернику, если будет пропускать тренировки и нарушать спортивный режим. 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sz="3200" u="sng" dirty="0" smtClean="0">
                <a:solidFill>
                  <a:srgbClr val="92D050"/>
                </a:solidFill>
              </a:rPr>
              <a:t>Многие выдающиеся </a:t>
            </a:r>
            <a:r>
              <a:rPr lang="ru-RU" sz="3200" dirty="0" smtClean="0">
                <a:solidFill>
                  <a:srgbClr val="92D050"/>
                </a:solidFill>
              </a:rPr>
              <a:t>спортсмены, артисты, писатели </a:t>
            </a:r>
            <a:r>
              <a:rPr lang="ru-RU" sz="3200" u="sng" dirty="0" smtClean="0">
                <a:solidFill>
                  <a:srgbClr val="92D050"/>
                </a:solidFill>
              </a:rPr>
              <a:t>бесславно закончили </a:t>
            </a:r>
            <a:r>
              <a:rPr lang="ru-RU" sz="3200" dirty="0" smtClean="0">
                <a:solidFill>
                  <a:srgbClr val="92D050"/>
                </a:solidFill>
              </a:rPr>
              <a:t>свой земной путь, потому что </a:t>
            </a:r>
            <a:r>
              <a:rPr lang="ru-RU" sz="3200" u="sng" dirty="0" smtClean="0">
                <a:solidFill>
                  <a:srgbClr val="92D050"/>
                </a:solidFill>
              </a:rPr>
              <a:t>остановились</a:t>
            </a:r>
            <a:r>
              <a:rPr lang="ru-RU" sz="3200" dirty="0" smtClean="0">
                <a:solidFill>
                  <a:srgbClr val="92D050"/>
                </a:solidFill>
              </a:rPr>
              <a:t> в профессиональном развитии, </a:t>
            </a:r>
            <a:r>
              <a:rPr lang="ru-RU" sz="3200" u="sng" dirty="0" smtClean="0">
                <a:solidFill>
                  <a:srgbClr val="92D050"/>
                </a:solidFill>
              </a:rPr>
              <a:t>переоценив</a:t>
            </a:r>
            <a:r>
              <a:rPr lang="ru-RU" sz="3200" dirty="0" smtClean="0">
                <a:solidFill>
                  <a:srgbClr val="92D050"/>
                </a:solidFill>
              </a:rPr>
              <a:t> свои способности. 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sz="3200" u="sng" dirty="0" smtClean="0"/>
              <a:t>Щедро одаренные от природы </a:t>
            </a:r>
            <a:r>
              <a:rPr lang="ru-RU" sz="3200" dirty="0" smtClean="0"/>
              <a:t>люди </a:t>
            </a:r>
            <a:r>
              <a:rPr lang="ru-RU" sz="3200" u="sng" dirty="0" smtClean="0"/>
              <a:t>погибают</a:t>
            </a:r>
            <a:r>
              <a:rPr lang="ru-RU" sz="3200" dirty="0" smtClean="0"/>
              <a:t> в расцвете творческих сил, </a:t>
            </a:r>
            <a:r>
              <a:rPr lang="ru-RU" sz="3200" u="sng" dirty="0" smtClean="0"/>
              <a:t>не устояв перед алкоголем, наркотиками</a:t>
            </a:r>
            <a:r>
              <a:rPr lang="ru-RU" sz="3200" dirty="0" smtClean="0"/>
              <a:t>, жизненными обстоятельствами.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ижний колонтитул 1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Урок  22</a:t>
            </a:r>
          </a:p>
        </p:txBody>
      </p:sp>
      <p:pic>
        <p:nvPicPr>
          <p:cNvPr id="14339" name="Picture 2" descr="C:\Users\Oxana\Desktop\3043755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2275" y="908050"/>
            <a:ext cx="5400675" cy="581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39750" y="333375"/>
            <a:ext cx="7777163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spc="300" dirty="0">
                <a:latin typeface="+mn-lt"/>
                <a:cs typeface="+mn-cs"/>
              </a:rPr>
              <a:t>ФУНКЦИИ   ПОЛУШАРИЙ</a:t>
            </a:r>
          </a:p>
        </p:txBody>
      </p:sp>
      <p:sp>
        <p:nvSpPr>
          <p:cNvPr id="14341" name="Прямоугольник 4"/>
          <p:cNvSpPr>
            <a:spLocks noChangeArrowheads="1"/>
          </p:cNvSpPr>
          <p:nvPr/>
        </p:nvSpPr>
        <p:spPr bwMode="auto">
          <a:xfrm>
            <a:off x="5184775" y="333375"/>
            <a:ext cx="39592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Calibri" pitchFamily="34" charset="0"/>
              </a:rPr>
              <a:t>Записать  в  тетрадь  для  конспектов:</a:t>
            </a:r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ижний колонтитул 1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Урок  22</a:t>
            </a:r>
          </a:p>
        </p:txBody>
      </p:sp>
      <p:sp>
        <p:nvSpPr>
          <p:cNvPr id="15363" name="Прямоугольник 2"/>
          <p:cNvSpPr>
            <a:spLocks noChangeArrowheads="1"/>
          </p:cNvSpPr>
          <p:nvPr/>
        </p:nvSpPr>
        <p:spPr bwMode="auto">
          <a:xfrm>
            <a:off x="250825" y="260350"/>
            <a:ext cx="8893175" cy="612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Ученые провели эксперимент, </a:t>
            </a:r>
            <a:r>
              <a:rPr lang="ru-RU" sz="2400" u="sng">
                <a:latin typeface="Calibri" pitchFamily="34" charset="0"/>
              </a:rPr>
              <a:t>поочередно отключая оба полушария</a:t>
            </a:r>
            <a:r>
              <a:rPr lang="ru-RU" sz="2400">
                <a:latin typeface="Calibri" pitchFamily="34" charset="0"/>
              </a:rPr>
              <a:t>, и установили, что человек, у которого </a:t>
            </a:r>
          </a:p>
          <a:p>
            <a:r>
              <a:rPr lang="ru-RU" sz="2400" b="1">
                <a:latin typeface="Calibri" pitchFamily="34" charset="0"/>
              </a:rPr>
              <a:t>отключено правое полушарие</a:t>
            </a:r>
            <a:r>
              <a:rPr lang="ru-RU" sz="2400">
                <a:latin typeface="Calibri" pitchFamily="34" charset="0"/>
              </a:rPr>
              <a:t>, становится смешливым, возбужденным и болтливым. Рассудок сохраняется, а творческие способности, если они, конечно, были, куда-то исчезают. </a:t>
            </a:r>
          </a:p>
          <a:p>
            <a:r>
              <a:rPr lang="ru-RU" sz="2400" b="1" u="sng">
                <a:latin typeface="Calibri" pitchFamily="34" charset="0"/>
              </a:rPr>
              <a:t>Если левое полушарие отключить</a:t>
            </a:r>
            <a:r>
              <a:rPr lang="ru-RU" sz="2400">
                <a:latin typeface="Calibri" pitchFamily="34" charset="0"/>
              </a:rPr>
              <a:t>, творческие способности останутся, но пропадет хорошее настроение. </a:t>
            </a:r>
          </a:p>
          <a:p>
            <a:endParaRPr lang="ru-RU" sz="240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ru-RU" sz="2000">
                <a:latin typeface="Calibri" pitchFamily="34" charset="0"/>
              </a:rPr>
              <a:t>  Поэтому </a:t>
            </a:r>
            <a:r>
              <a:rPr lang="ru-RU" sz="2000" u="sng">
                <a:latin typeface="Calibri" pitchFamily="34" charset="0"/>
              </a:rPr>
              <a:t>важна гармоничная, слаженная работа обоих полушарий</a:t>
            </a:r>
            <a:r>
              <a:rPr lang="ru-RU" sz="2000">
                <a:latin typeface="Calibri" pitchFamily="34" charset="0"/>
              </a:rPr>
              <a:t>. Гармония не означает равенство. </a:t>
            </a:r>
          </a:p>
          <a:p>
            <a:pPr>
              <a:buFont typeface="Arial" charset="0"/>
              <a:buChar char="•"/>
            </a:pPr>
            <a:r>
              <a:rPr lang="ru-RU" sz="2000">
                <a:latin typeface="Calibri" pitchFamily="34" charset="0"/>
              </a:rPr>
              <a:t>  Одно полушарие, как правило, </a:t>
            </a:r>
            <a:r>
              <a:rPr lang="ru-RU" sz="2000" u="sng">
                <a:latin typeface="Calibri" pitchFamily="34" charset="0"/>
              </a:rPr>
              <a:t>доминирует</a:t>
            </a:r>
            <a:r>
              <a:rPr lang="ru-RU" sz="2000">
                <a:latin typeface="Calibri" pitchFamily="34" charset="0"/>
              </a:rPr>
              <a:t>, то есть главенствует. Это называется функциональной асимметрией. </a:t>
            </a:r>
          </a:p>
          <a:p>
            <a:pPr>
              <a:buFont typeface="Arial" charset="0"/>
              <a:buChar char="•"/>
            </a:pPr>
            <a:r>
              <a:rPr lang="ru-RU" sz="2000">
                <a:latin typeface="Calibri" pitchFamily="34" charset="0"/>
              </a:rPr>
              <a:t>  Человек не рождается с асимметрией — она возникает в результате активной деятельности. </a:t>
            </a:r>
          </a:p>
          <a:p>
            <a:pPr>
              <a:buFont typeface="Arial" charset="0"/>
              <a:buChar char="•"/>
            </a:pPr>
            <a:r>
              <a:rPr lang="ru-RU" sz="2000">
                <a:latin typeface="Calibri" pitchFamily="34" charset="0"/>
              </a:rPr>
              <a:t>  У большинства художников, скульпторов, музыкантов, актеров доминирует правое полушарие. </a:t>
            </a:r>
          </a:p>
          <a:p>
            <a:pPr>
              <a:buFont typeface="Arial" charset="0"/>
              <a:buChar char="•"/>
            </a:pPr>
            <a:r>
              <a:rPr lang="ru-RU" sz="2000">
                <a:latin typeface="Calibri" pitchFamily="34" charset="0"/>
              </a:rPr>
              <a:t>  Благодаря этому у них возникают яркие зрительные или слуховые образы, которые они передают нам в виде произведений искусства.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3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ru-RU" smtClean="0"/>
              <a:t>Вопросы учащимся:</a:t>
            </a:r>
          </a:p>
        </p:txBody>
      </p:sp>
      <p:sp>
        <p:nvSpPr>
          <p:cNvPr id="16387" name="Нижний колонтитул 1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Урок  22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539750" y="1844675"/>
            <a:ext cx="8153400" cy="4495800"/>
          </a:xfrm>
        </p:spPr>
        <p:txBody>
          <a:bodyPr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Wingdings"/>
              <a:buAutoNum type="arabicPeriod"/>
              <a:defRPr/>
            </a:pPr>
            <a:r>
              <a:rPr lang="ru-RU" sz="3600" dirty="0" smtClean="0"/>
              <a:t>Вспомните, к какому темпераменту относится большинство людей искусства. 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"/>
              <a:buAutoNum type="arabicPeriod"/>
              <a:defRPr/>
            </a:pPr>
            <a:r>
              <a:rPr lang="ru-RU" sz="3600" dirty="0" smtClean="0"/>
              <a:t>Перечислите основные характеристики этого темперамента. 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"/>
              <a:buAutoNum type="arabicPeriod"/>
              <a:defRPr/>
            </a:pPr>
            <a:r>
              <a:rPr lang="ru-RU" sz="3600" dirty="0" smtClean="0"/>
              <a:t>Какое полушарие доминировало у Левши из рассказа Н.С. Лескова? 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Урок  22</a:t>
            </a:r>
          </a:p>
        </p:txBody>
      </p:sp>
      <p:sp>
        <p:nvSpPr>
          <p:cNvPr id="17411" name="Содержимое 3"/>
          <p:cNvSpPr>
            <a:spLocks noGrp="1"/>
          </p:cNvSpPr>
          <p:nvPr>
            <p:ph sz="quarter" idx="1"/>
          </p:nvPr>
        </p:nvSpPr>
        <p:spPr>
          <a:xfrm>
            <a:off x="0" y="1557338"/>
            <a:ext cx="9144000" cy="935037"/>
          </a:xfrm>
        </p:spPr>
        <p:txBody>
          <a:bodyPr/>
          <a:lstStyle/>
          <a:p>
            <a:pPr eaLnBrk="1" hangingPunct="1"/>
            <a:r>
              <a:rPr lang="ru-RU" sz="1800" smtClean="0"/>
              <a:t>Прочитайте данные утверждения и оцените, насколько они точно отражают ваше поведение по десятибалльной шкале от 1 – совершенно не соответствует до 10 – соответствует полностью, обведите нужное число. </a:t>
            </a:r>
          </a:p>
          <a:p>
            <a:pPr eaLnBrk="1" hangingPunct="1">
              <a:buFont typeface="Wingdings" pitchFamily="2" charset="2"/>
              <a:buNone/>
            </a:pPr>
            <a:endParaRPr lang="ru-RU" sz="200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Задание № 1, стр. 82 </a:t>
            </a:r>
            <a:br>
              <a:rPr lang="ru-RU" dirty="0" smtClean="0"/>
            </a:br>
            <a:r>
              <a:rPr lang="ru-RU" sz="3600" b="1" dirty="0" smtClean="0"/>
              <a:t>«Мыслитель  или  художник»</a:t>
            </a:r>
            <a:endParaRPr lang="ru-RU" b="1" dirty="0"/>
          </a:p>
        </p:txBody>
      </p:sp>
      <p:pic>
        <p:nvPicPr>
          <p:cNvPr id="17413" name="Picture 2" descr="C:\Users\Oxana\Desktop\Урок 22-табл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2565400"/>
            <a:ext cx="7272338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зор на стекле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Узор на стекле</Template>
  <TotalTime>1707</TotalTime>
  <Words>1132</Words>
  <Application>Microsoft Office PowerPoint</Application>
  <PresentationFormat>Экран (4:3)</PresentationFormat>
  <Paragraphs>123</Paragraphs>
  <Slides>18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Wingdings</vt:lpstr>
      <vt:lpstr>Wingdings 2</vt:lpstr>
      <vt:lpstr>Tw Cen MT</vt:lpstr>
      <vt:lpstr>Узор на стекле</vt:lpstr>
      <vt:lpstr>Профориентационное  занятие по курсу Г.В.Резапкиной</vt:lpstr>
      <vt:lpstr>Психология и выбор профессии</vt:lpstr>
      <vt:lpstr>Слайд 3</vt:lpstr>
      <vt:lpstr>Записать  в  тетрадь  для  конспектов:</vt:lpstr>
      <vt:lpstr>Слайд 5</vt:lpstr>
      <vt:lpstr>Слайд 6</vt:lpstr>
      <vt:lpstr>Слайд 7</vt:lpstr>
      <vt:lpstr>Вопросы учащимся:</vt:lpstr>
      <vt:lpstr>Задание № 1, стр. 82  «Мыслитель  или  художник»</vt:lpstr>
      <vt:lpstr>Слайд 10</vt:lpstr>
      <vt:lpstr>Задание № 2, стр. 83 «Ведущее  полушарие»</vt:lpstr>
      <vt:lpstr>Задание № 3, стр. 84 «Круг  чтения»</vt:lpstr>
      <vt:lpstr>Слайд 13</vt:lpstr>
      <vt:lpstr>Конспект  урока  № 22  АРТИСТИЧЕСКИЕ  СПОСОБНОСТИ</vt:lpstr>
      <vt:lpstr>Слайд 15</vt:lpstr>
      <vt:lpstr> ДОМАШНЕЕ   ЗАДАНИЕ</vt:lpstr>
      <vt:lpstr>Слайд 17</vt:lpstr>
      <vt:lpstr>Литература: Г.В.Резапкина, Психология и выбор профессии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Психология и выбор профессии</dc:title>
  <dc:creator>Detkovskaya O.V.</dc:creator>
  <cp:lastModifiedBy>Detkovskaya </cp:lastModifiedBy>
  <cp:revision>308</cp:revision>
  <dcterms:created xsi:type="dcterms:W3CDTF">2010-09-02T10:15:44Z</dcterms:created>
  <dcterms:modified xsi:type="dcterms:W3CDTF">2012-07-01T17:39:41Z</dcterms:modified>
</cp:coreProperties>
</file>